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9" r:id="rId4"/>
    <p:sldId id="260" r:id="rId5"/>
    <p:sldId id="261" r:id="rId6"/>
    <p:sldId id="257" r:id="rId7"/>
    <p:sldId id="262" r:id="rId8"/>
    <p:sldId id="264" r:id="rId9"/>
    <p:sldId id="258" r:id="rId10"/>
    <p:sldId id="267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990033"/>
    <a:srgbClr val="AC0000"/>
    <a:srgbClr val="556A2C"/>
    <a:srgbClr val="1DA32A"/>
    <a:srgbClr val="22D82B"/>
    <a:srgbClr val="40BA40"/>
    <a:srgbClr val="4ACF2B"/>
    <a:srgbClr val="13E727"/>
    <a:srgbClr val="3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Hovorme%20o%20jedle\dotazn&#237;k_plytvanie%20potrav&#237;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pivotSource>
    <c:name>[dotazník_plytvanie potravín.xlsx]Ot.1!Kontingenčná tabuľka3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1. Chutil ti dnešný obed?</a:t>
            </a:r>
          </a:p>
        </c:rich>
      </c:tx>
      <c:layout/>
    </c:title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sk-SK"/>
            </a:p>
          </c:txPr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sk-SK"/>
            </a:p>
          </c:txPr>
          <c:showVal val="1"/>
        </c:dLbl>
      </c:pivotFmt>
    </c:pivotFmts>
    <c:plotArea>
      <c:layout/>
      <c:pieChart>
        <c:varyColors val="1"/>
        <c:ser>
          <c:idx val="0"/>
          <c:order val="0"/>
          <c:tx>
            <c:strRef>
              <c:f>Ot.1!$B$3</c:f>
              <c:strCache>
                <c:ptCount val="1"/>
                <c:pt idx="0">
                  <c:v>Celkom</c:v>
                </c:pt>
              </c:strCache>
            </c:strRef>
          </c:tx>
          <c:explosion val="17"/>
          <c:dLbls>
            <c:txPr>
              <a:bodyPr/>
              <a:lstStyle/>
              <a:p>
                <a:pPr>
                  <a:defRPr/>
                </a:pPr>
                <a:endParaRPr lang="sk-SK"/>
              </a:p>
            </c:txPr>
            <c:showVal val="1"/>
            <c:showLeaderLines val="1"/>
          </c:dLbls>
          <c:cat>
            <c:strRef>
              <c:f>Ot.1!$A$4:$A$6</c:f>
              <c:strCache>
                <c:ptCount val="2"/>
                <c:pt idx="0">
                  <c:v>Áno</c:v>
                </c:pt>
                <c:pt idx="1">
                  <c:v>Nie</c:v>
                </c:pt>
              </c:strCache>
            </c:strRef>
          </c:cat>
          <c:val>
            <c:numRef>
              <c:f>Ot.1!$B$4:$B$6</c:f>
              <c:numCache>
                <c:formatCode>0%</c:formatCode>
                <c:ptCount val="2"/>
                <c:pt idx="0">
                  <c:v>0.56666666666666654</c:v>
                </c:pt>
                <c:pt idx="1">
                  <c:v>0.43333333333333335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pivotSource>
    <c:name>[dotazník_plytvanie potravín.xlsx]Ot.2!Kontingenčná tabuľka1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2. Čo ti z dnešného obedu chutilo?</a:t>
            </a:r>
          </a:p>
        </c:rich>
      </c:tx>
      <c:layout/>
    </c:title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</c:pivotFmts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Ot.2!$B$3</c:f>
              <c:strCache>
                <c:ptCount val="1"/>
                <c:pt idx="0">
                  <c:v>Celkom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Val val="1"/>
            <c:showLeaderLines val="1"/>
          </c:dLbls>
          <c:cat>
            <c:strRef>
              <c:f>Ot.2!$A$4:$A$8</c:f>
              <c:strCache>
                <c:ptCount val="4"/>
                <c:pt idx="0">
                  <c:v>koláč</c:v>
                </c:pt>
                <c:pt idx="1">
                  <c:v>polievka</c:v>
                </c:pt>
                <c:pt idx="2">
                  <c:v>rybie filé</c:v>
                </c:pt>
                <c:pt idx="3">
                  <c:v>šalát</c:v>
                </c:pt>
              </c:strCache>
            </c:strRef>
          </c:cat>
          <c:val>
            <c:numRef>
              <c:f>Ot.2!$B$4:$B$8</c:f>
              <c:numCache>
                <c:formatCode>0%</c:formatCode>
                <c:ptCount val="4"/>
                <c:pt idx="0">
                  <c:v>0.60000000000000064</c:v>
                </c:pt>
                <c:pt idx="1">
                  <c:v>6.666666666666668E-2</c:v>
                </c:pt>
                <c:pt idx="2">
                  <c:v>0.23333333333333353</c:v>
                </c:pt>
                <c:pt idx="3">
                  <c:v>0.1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style val="26"/>
  <c:pivotSource>
    <c:name>[dotazník_plytvanie potravín.xlsx]Ot.3!Kontingenčná tabuľka2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3. Aké jedlo chceš aby sa častejšie varilo?</a:t>
            </a:r>
          </a:p>
        </c:rich>
      </c:tx>
      <c:layout/>
    </c:title>
    <c:pivotFmts>
      <c:pivotFmt>
        <c:idx val="0"/>
        <c:dLbl>
          <c:idx val="0"/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</c:pivotFmts>
    <c:plotArea>
      <c:layout/>
      <c:doughnutChart>
        <c:varyColors val="1"/>
        <c:ser>
          <c:idx val="0"/>
          <c:order val="0"/>
          <c:tx>
            <c:strRef>
              <c:f>Ot.3!$B$3</c:f>
              <c:strCache>
                <c:ptCount val="1"/>
                <c:pt idx="0">
                  <c:v>Celkom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Val val="1"/>
            <c:showLeaderLines val="1"/>
          </c:dLbls>
          <c:cat>
            <c:strRef>
              <c:f>Ot.3!$A$4:$A$7</c:f>
              <c:strCache>
                <c:ptCount val="3"/>
                <c:pt idx="0">
                  <c:v>buchty na pare</c:v>
                </c:pt>
                <c:pt idx="1">
                  <c:v>palacinky</c:v>
                </c:pt>
                <c:pt idx="2">
                  <c:v>špagety</c:v>
                </c:pt>
              </c:strCache>
            </c:strRef>
          </c:cat>
          <c:val>
            <c:numRef>
              <c:f>Ot.3!$B$4:$B$7</c:f>
              <c:numCache>
                <c:formatCode>0%</c:formatCode>
                <c:ptCount val="3"/>
                <c:pt idx="0">
                  <c:v>0.36666666666666725</c:v>
                </c:pt>
                <c:pt idx="1">
                  <c:v>0.4</c:v>
                </c:pt>
                <c:pt idx="2">
                  <c:v>0.23333333333333353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style val="39"/>
  <c:pivotSource>
    <c:name>[dotazník_plytvanie potravín.xlsx]Ot.4!Kontingenčná tabuľka3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4. Ako často nedojedáš obedy?</a:t>
            </a:r>
          </a:p>
        </c:rich>
      </c:tx>
      <c:layout/>
    </c:title>
    <c:pivotFmts>
      <c:pivotFmt>
        <c:idx val="0"/>
        <c:dLbl>
          <c:idx val="0"/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</c:pivotFmts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Ot.4!$B$3</c:f>
              <c:strCache>
                <c:ptCount val="1"/>
                <c:pt idx="0">
                  <c:v>Celkom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Val val="1"/>
          </c:dLbls>
          <c:cat>
            <c:strRef>
              <c:f>Ot.4!$A$4:$A$7</c:f>
              <c:strCache>
                <c:ptCount val="3"/>
                <c:pt idx="0">
                  <c:v>Niekedy</c:v>
                </c:pt>
                <c:pt idx="1">
                  <c:v>Nikdy nedojedám</c:v>
                </c:pt>
                <c:pt idx="2">
                  <c:v>Vždy dojedám</c:v>
                </c:pt>
              </c:strCache>
            </c:strRef>
          </c:cat>
          <c:val>
            <c:numRef>
              <c:f>Ot.4!$B$4:$B$7</c:f>
              <c:numCache>
                <c:formatCode>0%</c:formatCode>
                <c:ptCount val="3"/>
                <c:pt idx="0">
                  <c:v>0.66666666666666663</c:v>
                </c:pt>
                <c:pt idx="1">
                  <c:v>0.1</c:v>
                </c:pt>
                <c:pt idx="2">
                  <c:v>0.23333333333333348</c:v>
                </c:pt>
              </c:numCache>
            </c:numRef>
          </c:val>
        </c:ser>
        <c:shape val="box"/>
        <c:axId val="36492032"/>
        <c:axId val="36493568"/>
        <c:axId val="0"/>
      </c:bar3DChart>
      <c:catAx>
        <c:axId val="36492032"/>
        <c:scaling>
          <c:orientation val="minMax"/>
        </c:scaling>
        <c:axPos val="l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36493568"/>
        <c:crosses val="autoZero"/>
        <c:auto val="1"/>
        <c:lblAlgn val="ctr"/>
        <c:lblOffset val="100"/>
      </c:catAx>
      <c:valAx>
        <c:axId val="36493568"/>
        <c:scaling>
          <c:orientation val="minMax"/>
        </c:scaling>
        <c:axPos val="b"/>
        <c:majorGridlines/>
        <c:numFmt formatCode="0%" sourceLinked="1"/>
        <c:tickLblPos val="nextTo"/>
        <c:crossAx val="3649203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style val="4"/>
  <c:pivotSource>
    <c:name>[dotazník_plytvanie potravín.xlsx]Ot.5!Kontingenčná tabuľka4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5. Prečo nedojedáš obedy?</a:t>
            </a:r>
          </a:p>
        </c:rich>
      </c:tx>
      <c:layout/>
    </c:title>
    <c:pivotFmts>
      <c:pivotFmt>
        <c:idx val="0"/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</c:pivotFmts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Ot.5!$B$3</c:f>
              <c:strCache>
                <c:ptCount val="1"/>
                <c:pt idx="0">
                  <c:v>Celkom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Val val="1"/>
          </c:dLbls>
          <c:cat>
            <c:strRef>
              <c:f>Ot.5!$A$4:$A$7</c:f>
              <c:strCache>
                <c:ptCount val="3"/>
                <c:pt idx="0">
                  <c:v>Nechutí mi</c:v>
                </c:pt>
                <c:pt idx="1">
                  <c:v>Ponáhľam sa</c:v>
                </c:pt>
                <c:pt idx="2">
                  <c:v>Veľké dávky</c:v>
                </c:pt>
              </c:strCache>
            </c:strRef>
          </c:cat>
          <c:val>
            <c:numRef>
              <c:f>Ot.5!$B$4:$B$7</c:f>
              <c:numCache>
                <c:formatCode>0%</c:formatCode>
                <c:ptCount val="3"/>
                <c:pt idx="0">
                  <c:v>0.8666666666666667</c:v>
                </c:pt>
                <c:pt idx="1">
                  <c:v>0.1</c:v>
                </c:pt>
                <c:pt idx="2">
                  <c:v>3.333333333333334E-2</c:v>
                </c:pt>
              </c:numCache>
            </c:numRef>
          </c:val>
        </c:ser>
        <c:shape val="cylinder"/>
        <c:axId val="36707712"/>
        <c:axId val="36729984"/>
        <c:axId val="36420672"/>
      </c:bar3DChart>
      <c:catAx>
        <c:axId val="3670771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36729984"/>
        <c:crosses val="autoZero"/>
        <c:auto val="1"/>
        <c:lblAlgn val="ctr"/>
        <c:lblOffset val="100"/>
      </c:catAx>
      <c:valAx>
        <c:axId val="36729984"/>
        <c:scaling>
          <c:orientation val="minMax"/>
        </c:scaling>
        <c:axPos val="l"/>
        <c:majorGridlines/>
        <c:numFmt formatCode="0%" sourceLinked="1"/>
        <c:tickLblPos val="nextTo"/>
        <c:crossAx val="36707712"/>
        <c:crosses val="autoZero"/>
        <c:crossBetween val="between"/>
      </c:valAx>
      <c:serAx>
        <c:axId val="36420672"/>
        <c:scaling>
          <c:orientation val="minMax"/>
        </c:scaling>
        <c:axPos val="b"/>
        <c:tickLblPos val="nextTo"/>
        <c:crossAx val="36729984"/>
        <c:crosses val="autoZero"/>
      </c:serAx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pivotSource>
    <c:name>[dotazník_plytvanie potravín.xlsx]Ot.6!Kontingenčná tabuľka5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6. Čo presne si nezjedol?</a:t>
            </a:r>
          </a:p>
        </c:rich>
      </c:tx>
      <c:layout/>
    </c:title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b="1"/>
              </a:pPr>
              <a:endParaRPr lang="sk-SK"/>
            </a:p>
          </c:txPr>
          <c:showVal val="1"/>
        </c:dLbl>
      </c:pivotFmt>
    </c:pivotFmts>
    <c:view3D>
      <c:rAngAx val="1"/>
    </c:view3D>
    <c:plotArea>
      <c:layout/>
      <c:pie3DChart>
        <c:varyColors val="1"/>
        <c:ser>
          <c:idx val="0"/>
          <c:order val="0"/>
          <c:tx>
            <c:strRef>
              <c:f>Ot.6!$B$3</c:f>
              <c:strCache>
                <c:ptCount val="1"/>
                <c:pt idx="0">
                  <c:v>Celkom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Val val="1"/>
            <c:showLeaderLines val="1"/>
          </c:dLbls>
          <c:cat>
            <c:strRef>
              <c:f>Ot.6!$A$4:$A$8</c:f>
              <c:strCache>
                <c:ptCount val="4"/>
                <c:pt idx="0">
                  <c:v>Polievka</c:v>
                </c:pt>
                <c:pt idx="1">
                  <c:v>Príloha (kapusta)</c:v>
                </c:pt>
                <c:pt idx="2">
                  <c:v>Rybie filé</c:v>
                </c:pt>
                <c:pt idx="3">
                  <c:v>Zemiaky</c:v>
                </c:pt>
              </c:strCache>
            </c:strRef>
          </c:cat>
          <c:val>
            <c:numRef>
              <c:f>Ot.6!$B$4:$B$8</c:f>
              <c:numCache>
                <c:formatCode>0%</c:formatCode>
                <c:ptCount val="4"/>
                <c:pt idx="0">
                  <c:v>0.26666666666666705</c:v>
                </c:pt>
                <c:pt idx="1">
                  <c:v>0.33333333333333331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chemeClr val="accent6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7DFF0-9AF2-462F-96EA-CB8B34E6704C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C0ED1-E8E9-45E3-9143-DCC7A73DE79B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zspostupimsk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143240" y="3643314"/>
            <a:ext cx="4752528" cy="2016224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„PLYTVANIE POTRAVINAMI“</a:t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13.10.2014</a:t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sk-SK" b="1" dirty="0">
              <a:latin typeface="Calibri" pitchFamily="34" charset="0"/>
            </a:endParaRPr>
          </a:p>
        </p:txBody>
      </p:sp>
      <p:pic>
        <p:nvPicPr>
          <p:cNvPr id="1028" name="Picture 4" descr="C:\Documents and Settings\Baltik 05\Desktop\Hovorme o jedle 2014\logo_hovorme o jedle2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6382990" cy="1958090"/>
          </a:xfrm>
          <a:prstGeom prst="rect">
            <a:avLst/>
          </a:prstGeom>
          <a:noFill/>
        </p:spPr>
      </p:pic>
      <p:pic>
        <p:nvPicPr>
          <p:cNvPr id="1027" name="Picture 3" descr="C:\Documents and Settings\Baltik 05\Desktop\Hovorme o jedle 2014\logo_ZS Postupimsk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48880"/>
            <a:ext cx="2921000" cy="208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>
          <a:xfrm>
            <a:off x="251520" y="285728"/>
            <a:ext cx="8640960" cy="6048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k-SK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Zoznam aktivít: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sk-SK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sk-SK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sk-SK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k-SK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Interview s vedúcou školskej jedálne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k-SK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Dotazníkový prieskum v školskej jedálni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sk-SK" sz="2800" b="1" dirty="0" smtClean="0">
                <a:solidFill>
                  <a:schemeClr val="accent2">
                    <a:lumMod val="75000"/>
                  </a:schemeClr>
                </a:solidFill>
              </a:rPr>
              <a:t>Vyhodnotenie dotazníkového prieskumu</a:t>
            </a:r>
            <a:endParaRPr kumimoji="0" lang="sk-SK" sz="2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sk-SK" b="1" dirty="0" smtClean="0"/>
              <a:t>Interview s vedúcou školskej jedálne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1844824"/>
            <a:ext cx="8496944" cy="4824536"/>
          </a:xfrm>
        </p:spPr>
        <p:txBody>
          <a:bodyPr>
            <a:normAutofit fontScale="92500" lnSpcReduction="10000"/>
          </a:bodyPr>
          <a:lstStyle/>
          <a:p>
            <a:r>
              <a:rPr lang="sk-SK" sz="2400" b="1" dirty="0" smtClean="0">
                <a:solidFill>
                  <a:schemeClr val="tx1"/>
                </a:solidFill>
              </a:rPr>
              <a:t>Žiaci si spracovali otázky ohľadne spracovania a množstva nedojedeného jedla v školskej jedálne, konkrétne v deň vyhlásenej aktivity.</a:t>
            </a:r>
          </a:p>
          <a:p>
            <a:r>
              <a:rPr lang="sk-SK" sz="2400" b="1" dirty="0" smtClean="0">
                <a:solidFill>
                  <a:schemeClr val="tx1"/>
                </a:solidFill>
              </a:rPr>
              <a:t>Počet zúčastnených žiakov: 20 </a:t>
            </a:r>
          </a:p>
          <a:p>
            <a:r>
              <a:rPr lang="sk-SK" sz="2400" b="1" dirty="0" smtClean="0">
                <a:solidFill>
                  <a:schemeClr val="tx1"/>
                </a:solidFill>
              </a:rPr>
              <a:t>Ročník: deviaty</a:t>
            </a:r>
          </a:p>
          <a:p>
            <a:pPr marL="514350" indent="-514350">
              <a:buFont typeface="+mj-lt"/>
              <a:buAutoNum type="arabicPeriod"/>
            </a:pPr>
            <a:endParaRPr lang="sk-SK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</a:rPr>
              <a:t>Koľko kg surovín ste využili na dnešný obed?</a:t>
            </a:r>
          </a:p>
          <a:p>
            <a:r>
              <a:rPr lang="sk-SK" sz="2400" b="1" dirty="0" smtClean="0">
                <a:solidFill>
                  <a:schemeClr val="tx1"/>
                </a:solidFill>
              </a:rPr>
              <a:t>Na dnešný obed sme využili približne 178 kg jedla bez započítania vody.</a:t>
            </a:r>
          </a:p>
          <a:p>
            <a:pPr marL="514350" indent="-514350" algn="just">
              <a:buFont typeface="+mj-lt"/>
              <a:buAutoNum type="arabicPeriod" startAt="2"/>
            </a:pPr>
            <a:r>
              <a:rPr lang="sk-SK" sz="2400" b="1" dirty="0" smtClean="0">
                <a:solidFill>
                  <a:srgbClr val="C00000"/>
                </a:solidFill>
              </a:rPr>
              <a:t>Z ktorých surovín sa dnes použilo najviac?</a:t>
            </a:r>
          </a:p>
          <a:p>
            <a:pPr marL="514350" indent="-514350" algn="just"/>
            <a:r>
              <a:rPr lang="sk-SK" sz="2400" b="1" dirty="0" smtClean="0">
                <a:solidFill>
                  <a:schemeClr val="tx1"/>
                </a:solidFill>
              </a:rPr>
              <a:t>Najviac:	zemiaky – 50 kg</a:t>
            </a:r>
          </a:p>
          <a:p>
            <a:pPr marL="514350" indent="-514350" algn="just"/>
            <a:r>
              <a:rPr lang="sk-SK" sz="2400" b="1" dirty="0">
                <a:solidFill>
                  <a:schemeClr val="tx1"/>
                </a:solidFill>
              </a:rPr>
              <a:t>	</a:t>
            </a:r>
            <a:r>
              <a:rPr lang="sk-SK" sz="2400" b="1" dirty="0" smtClean="0">
                <a:solidFill>
                  <a:schemeClr val="tx1"/>
                </a:solidFill>
              </a:rPr>
              <a:t>		rybie filé – 22,4 kg</a:t>
            </a:r>
          </a:p>
          <a:p>
            <a:pPr marL="514350" indent="-514350" algn="just"/>
            <a:r>
              <a:rPr lang="sk-SK" sz="2400" b="1" dirty="0">
                <a:solidFill>
                  <a:schemeClr val="tx1"/>
                </a:solidFill>
              </a:rPr>
              <a:t>	</a:t>
            </a:r>
            <a:r>
              <a:rPr lang="sk-SK" sz="2400" b="1" dirty="0" smtClean="0">
                <a:solidFill>
                  <a:schemeClr val="tx1"/>
                </a:solidFill>
              </a:rPr>
              <a:t>		kapusta – 6 kg</a:t>
            </a:r>
          </a:p>
          <a:p>
            <a:pPr marL="514350" indent="-514350" algn="just"/>
            <a:r>
              <a:rPr lang="sk-SK" sz="2400" b="1" dirty="0">
                <a:solidFill>
                  <a:schemeClr val="tx1"/>
                </a:solidFill>
              </a:rPr>
              <a:t>	</a:t>
            </a:r>
            <a:r>
              <a:rPr lang="sk-SK" sz="2400" b="1" dirty="0" smtClean="0">
                <a:solidFill>
                  <a:schemeClr val="tx1"/>
                </a:solidFill>
              </a:rPr>
              <a:t>		zelenina – 6,2 kg</a:t>
            </a:r>
            <a:endParaRPr lang="sk-SK" sz="24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Documents and Settings\Baltik 05\Desktop\Hovorme o jedle 2014\FOTO_Plytvanie potravinami\P_20141014_1236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221088"/>
            <a:ext cx="2860576" cy="2145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_20141014_12522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4320480" cy="324036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rmAutofit/>
          </a:bodyPr>
          <a:lstStyle/>
          <a:p>
            <a:r>
              <a:rPr lang="sk-SK" b="1" dirty="0" smtClean="0"/>
              <a:t>Interview s vedúcou školskej jedálne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72000" y="1844824"/>
            <a:ext cx="4572000" cy="453650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sk-SK" b="1" dirty="0" smtClean="0">
                <a:solidFill>
                  <a:srgbClr val="990033"/>
                </a:solidFill>
              </a:rPr>
              <a:t>Aké je priemerné množstvo nedojedeného obeda?</a:t>
            </a:r>
            <a:r>
              <a:rPr lang="sk-SK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sk-SK" b="1" dirty="0" smtClean="0">
                <a:solidFill>
                  <a:schemeClr val="tx1"/>
                </a:solidFill>
              </a:rPr>
              <a:t>Priemerné množstvo nedojedeného obeda je zhruba 1% - 10%, t.j. cca 18 kg</a:t>
            </a:r>
            <a:endParaRPr lang="sk-SK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rmAutofit/>
          </a:bodyPr>
          <a:lstStyle/>
          <a:p>
            <a:r>
              <a:rPr lang="sk-SK" b="1" dirty="0" smtClean="0"/>
              <a:t>Interview s vedúcou školskej jedálne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72000" y="1844824"/>
            <a:ext cx="4572000" cy="453650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sk-SK" b="1" dirty="0" smtClean="0">
                <a:solidFill>
                  <a:srgbClr val="003300"/>
                </a:solidFill>
              </a:rPr>
              <a:t>Čo sa stane s nedojedenými obedmi? 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Zvyšky sú zbierané a odvezené firmou </a:t>
            </a:r>
            <a:r>
              <a:rPr lang="sk-SK" dirty="0" err="1" smtClean="0">
                <a:solidFill>
                  <a:schemeClr val="tx1"/>
                </a:solidFill>
              </a:rPr>
              <a:t>INTAs.r.o</a:t>
            </a:r>
            <a:r>
              <a:rPr lang="sk-SK" dirty="0" smtClean="0">
                <a:solidFill>
                  <a:schemeClr val="tx1"/>
                </a:solidFill>
              </a:rPr>
              <a:t>. ako biologický odpad, ktorá ich zbiera a spracúva ďalej.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Documents and Settings\Baltik 05\Desktop\Hovorme o jedle 2014\FOTO_Plytvanie potravinami\P_20141014_124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3" y="4221088"/>
            <a:ext cx="3244619" cy="2433464"/>
          </a:xfrm>
          <a:prstGeom prst="rect">
            <a:avLst/>
          </a:prstGeom>
          <a:noFill/>
        </p:spPr>
      </p:pic>
      <p:pic>
        <p:nvPicPr>
          <p:cNvPr id="5" name="Picture 5" descr="P_20141014_1256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3600400" cy="27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altik 05\Desktop\Hovorme o jedle 2014\FOTO_Plytvanie potravinami\P_20141014_125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428736"/>
            <a:ext cx="2592288" cy="345638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Dotazníkový prieskum v školskej jedálni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sz="2600" b="1" dirty="0" smtClean="0"/>
              <a:t>Žiaci si pripravili dotazník, ktorý zahŕňal otázky</a:t>
            </a:r>
          </a:p>
          <a:p>
            <a:pPr>
              <a:buNone/>
            </a:pPr>
            <a:r>
              <a:rPr lang="sk-SK" sz="2600" b="1" dirty="0" smtClean="0"/>
              <a:t>týkajúce sa nedojedených obedov v školskej jedálni. </a:t>
            </a:r>
          </a:p>
          <a:p>
            <a:pPr>
              <a:buNone/>
            </a:pPr>
            <a:r>
              <a:rPr lang="sk-SK" sz="2600" b="1" dirty="0" smtClean="0"/>
              <a:t>Pýtali sa svojich spolužiakov. </a:t>
            </a:r>
          </a:p>
          <a:p>
            <a:r>
              <a:rPr lang="sk-SK" sz="2600" b="1" dirty="0" smtClean="0"/>
              <a:t>Počet zúčastnených žiakov: 34 </a:t>
            </a:r>
          </a:p>
          <a:p>
            <a:r>
              <a:rPr lang="sk-SK" sz="2600" b="1" dirty="0" smtClean="0"/>
              <a:t>Ročník: celá škola</a:t>
            </a:r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r>
              <a:rPr lang="sk-SK" sz="2400" b="1" dirty="0" smtClean="0"/>
              <a:t>OBED V ŠKOLSKEJ JEDÁLNI</a:t>
            </a:r>
          </a:p>
          <a:p>
            <a:r>
              <a:rPr lang="sk-SK" sz="2400" b="1" dirty="0" smtClean="0"/>
              <a:t>Polievka</a:t>
            </a:r>
            <a:r>
              <a:rPr lang="sk-SK" sz="2400" dirty="0" smtClean="0"/>
              <a:t>: zeleninová s cestovinou</a:t>
            </a:r>
          </a:p>
          <a:p>
            <a:r>
              <a:rPr lang="sk-SK" sz="2400" b="1" dirty="0" smtClean="0"/>
              <a:t>Hlavné jedlo</a:t>
            </a:r>
            <a:r>
              <a:rPr lang="sk-SK" sz="2400" dirty="0" smtClean="0"/>
              <a:t>: rybie filé so zemiakmi, zeleninová obloha (červená kapusta)</a:t>
            </a:r>
          </a:p>
          <a:p>
            <a:r>
              <a:rPr lang="sk-SK" sz="2400" b="1" dirty="0" smtClean="0"/>
              <a:t>Nápoj</a:t>
            </a:r>
            <a:r>
              <a:rPr lang="sk-SK" sz="2400" dirty="0" smtClean="0"/>
              <a:t>: sirup s vodou</a:t>
            </a:r>
          </a:p>
          <a:p>
            <a:r>
              <a:rPr lang="sk-SK" sz="2400" b="1" dirty="0" smtClean="0"/>
              <a:t>Dezert</a:t>
            </a:r>
            <a:r>
              <a:rPr lang="sk-SK" sz="2400" dirty="0" smtClean="0"/>
              <a:t>: bublanina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1470025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sk-SK" b="1" dirty="0" smtClean="0"/>
              <a:t>Vyhodnotenie ankety medzi žiakmi – stravníkmi školskej jedálne</a:t>
            </a:r>
            <a:endParaRPr lang="sk-SK" b="1" dirty="0"/>
          </a:p>
        </p:txBody>
      </p:sp>
      <p:graphicFrame>
        <p:nvGraphicFramePr>
          <p:cNvPr id="5" name="Graf 4"/>
          <p:cNvGraphicFramePr/>
          <p:nvPr/>
        </p:nvGraphicFramePr>
        <p:xfrm>
          <a:off x="5072066" y="1571612"/>
          <a:ext cx="3857620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bdĺžnik 3"/>
          <p:cNvSpPr/>
          <p:nvPr/>
        </p:nvSpPr>
        <p:spPr>
          <a:xfrm>
            <a:off x="214282" y="157161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1" dirty="0" smtClean="0"/>
              <a:t>Dotazníkový prieskum žiaci vyhodnotili prostredníctvom </a:t>
            </a:r>
            <a:r>
              <a:rPr lang="sk-SK" b="1" dirty="0" err="1" smtClean="0"/>
              <a:t>kontigenčných</a:t>
            </a:r>
            <a:r>
              <a:rPr lang="sk-SK" b="1" dirty="0" smtClean="0"/>
              <a:t> tabuliek a následne k vyhodnoteniu spracovali grafy. </a:t>
            </a:r>
          </a:p>
          <a:p>
            <a:pPr>
              <a:buNone/>
            </a:pPr>
            <a:r>
              <a:rPr lang="sk-SK" b="1" dirty="0" smtClean="0"/>
              <a:t>Pýtali sa svojich spolužiakov. </a:t>
            </a:r>
          </a:p>
          <a:p>
            <a:r>
              <a:rPr lang="sk-SK" b="1" dirty="0" smtClean="0"/>
              <a:t>Počet zúčastnených žiakov: 10 </a:t>
            </a:r>
          </a:p>
          <a:p>
            <a:r>
              <a:rPr lang="sk-SK" b="1" dirty="0" smtClean="0"/>
              <a:t>Ročník: deviaty</a:t>
            </a:r>
          </a:p>
        </p:txBody>
      </p:sp>
      <p:graphicFrame>
        <p:nvGraphicFramePr>
          <p:cNvPr id="6" name="Graf 5"/>
          <p:cNvGraphicFramePr/>
          <p:nvPr/>
        </p:nvGraphicFramePr>
        <p:xfrm>
          <a:off x="285720" y="3500438"/>
          <a:ext cx="3857652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 6"/>
          <p:cNvGraphicFramePr/>
          <p:nvPr/>
        </p:nvGraphicFramePr>
        <p:xfrm>
          <a:off x="4929190" y="4357694"/>
          <a:ext cx="4214810" cy="250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/>
          <p:cNvGraphicFramePr/>
          <p:nvPr/>
        </p:nvGraphicFramePr>
        <p:xfrm>
          <a:off x="0" y="0"/>
          <a:ext cx="4857752" cy="2857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 2"/>
          <p:cNvGraphicFramePr/>
          <p:nvPr/>
        </p:nvGraphicFramePr>
        <p:xfrm>
          <a:off x="3571868" y="3286124"/>
          <a:ext cx="5572132" cy="300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 3"/>
          <p:cNvGraphicFramePr/>
          <p:nvPr/>
        </p:nvGraphicFramePr>
        <p:xfrm>
          <a:off x="0" y="3143224"/>
          <a:ext cx="3286148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Baltik 05\Desktop\Hovorme o jedle 2014\FOTO_Plytvanie potravinami\P_20141014_130448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132856"/>
            <a:ext cx="5361112" cy="4020834"/>
          </a:xfrm>
          <a:prstGeom prst="rect">
            <a:avLst/>
          </a:prstGeom>
          <a:noFill/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Aj takto to u nás vyzerá </a:t>
            </a:r>
            <a:r>
              <a:rPr lang="sk-SK" b="1" dirty="0" smtClean="0">
                <a:sym typeface="Wingdings" pitchFamily="2" charset="2"/>
              </a:rPr>
              <a:t></a:t>
            </a:r>
            <a:endParaRPr lang="sk-SK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428605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 </a:t>
            </a:r>
            <a:r>
              <a:rPr lang="sk-SK" sz="2400" dirty="0" smtClean="0"/>
              <a:t>Názov školy: </a:t>
            </a:r>
            <a:r>
              <a:rPr lang="sk-SK" sz="2400" b="1" dirty="0" smtClean="0"/>
              <a:t>Základná škola Postupimská 37, 040 22 Košice</a:t>
            </a:r>
            <a:r>
              <a:rPr lang="sk-SK" sz="2400" dirty="0" smtClean="0"/>
              <a:t> • Adresa: Postupimská 37, 040 22 Košice • meno a priezvisko kontaktnej osoby (pedagóg školy): Mgr. Janette Šalachová  • jeho telefónne číslo a e-mail : </a:t>
            </a:r>
            <a:r>
              <a:rPr lang="sk-SK" sz="2400" b="1" dirty="0" smtClean="0"/>
              <a:t>+421 55 7999 897-9, </a:t>
            </a:r>
            <a:r>
              <a:rPr lang="sk-SK" sz="2400" b="1" u="sng" dirty="0" err="1" smtClean="0">
                <a:hlinkClick r:id="rId2"/>
              </a:rPr>
              <a:t>zspostupimska@gmail.com</a:t>
            </a:r>
            <a:endParaRPr lang="sk-SK" sz="2400" dirty="0" smtClean="0"/>
          </a:p>
          <a:p>
            <a:r>
              <a:rPr lang="sk-SK" sz="2400" dirty="0" smtClean="0"/>
              <a:t>• meno a priezvisko žiakov, ktorí súťažný príspevok spolu s učiteľmi pripravili a ročník, ktorí navštevujú: Paulína </a:t>
            </a:r>
            <a:r>
              <a:rPr lang="sk-SK" sz="2400" dirty="0" err="1" smtClean="0"/>
              <a:t>Baníková</a:t>
            </a:r>
            <a:r>
              <a:rPr lang="sk-SK" sz="2400" dirty="0" smtClean="0"/>
              <a:t>, Petra </a:t>
            </a:r>
            <a:r>
              <a:rPr lang="sk-SK" sz="2400" dirty="0" err="1" smtClean="0"/>
              <a:t>Fedorčáková</a:t>
            </a:r>
            <a:r>
              <a:rPr lang="sk-SK" sz="2400" dirty="0" smtClean="0"/>
              <a:t>, Adriana </a:t>
            </a:r>
            <a:r>
              <a:rPr lang="sk-SK" sz="2400" dirty="0" err="1" smtClean="0"/>
              <a:t>Pukanská</a:t>
            </a:r>
            <a:r>
              <a:rPr lang="sk-SK" sz="2400" dirty="0" smtClean="0"/>
              <a:t>, Zuzana </a:t>
            </a:r>
            <a:r>
              <a:rPr lang="sk-SK" sz="2400" dirty="0" err="1" smtClean="0"/>
              <a:t>Trembuláková</a:t>
            </a:r>
            <a:r>
              <a:rPr lang="sk-SK" sz="2400" dirty="0" smtClean="0"/>
              <a:t>   (9.ročník) • celkový počet žiakov školy, ktorí sa do aktivít k vyhlásenej dennej téme zapojili: 35 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„PLYTVANIE POTRAVINAMI“</a:t>
            </a:r>
            <a:b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sz="2400" dirty="0" smtClean="0"/>
              <a:t> • celkový počet žiakov školy:234</a:t>
            </a:r>
            <a:endParaRPr lang="sk-SK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Vlastná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FF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298</Words>
  <Application>Microsoft Office PowerPoint</Application>
  <PresentationFormat>Prezentácia na obrazovke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Motív Office</vt:lpstr>
      <vt:lpstr>„PLYTVANIE POTRAVINAMI“ 13.10.2014 </vt:lpstr>
      <vt:lpstr>Snímka 2</vt:lpstr>
      <vt:lpstr>Interview s vedúcou školskej jedálne</vt:lpstr>
      <vt:lpstr>Interview s vedúcou školskej jedálne</vt:lpstr>
      <vt:lpstr>Interview s vedúcou školskej jedálne</vt:lpstr>
      <vt:lpstr>Dotazníkový prieskum v školskej jedálni</vt:lpstr>
      <vt:lpstr>Vyhodnotenie ankety medzi žiakmi – stravníkmi školskej jedálne</vt:lpstr>
      <vt:lpstr>Snímka 8</vt:lpstr>
      <vt:lpstr>Aj takto to u nás vyzerá </vt:lpstr>
      <vt:lpstr>Snímka 10</vt:lpstr>
    </vt:vector>
  </TitlesOfParts>
  <Company>ZŠ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Postupimská</dc:creator>
  <cp:lastModifiedBy>Uzivatel</cp:lastModifiedBy>
  <cp:revision>25</cp:revision>
  <dcterms:created xsi:type="dcterms:W3CDTF">2014-10-24T08:39:16Z</dcterms:created>
  <dcterms:modified xsi:type="dcterms:W3CDTF">2014-10-28T11:20:50Z</dcterms:modified>
</cp:coreProperties>
</file>